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8" r:id="rId2"/>
    <p:sldId id="301" r:id="rId3"/>
    <p:sldId id="314" r:id="rId4"/>
    <p:sldId id="308" r:id="rId5"/>
    <p:sldId id="315" r:id="rId6"/>
    <p:sldId id="320" r:id="rId7"/>
    <p:sldId id="312" r:id="rId8"/>
    <p:sldId id="311" r:id="rId9"/>
    <p:sldId id="316" r:id="rId10"/>
    <p:sldId id="303" r:id="rId11"/>
    <p:sldId id="322" r:id="rId12"/>
    <p:sldId id="321" r:id="rId13"/>
    <p:sldId id="32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0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93"/>
    <p:restoredTop sz="96538"/>
  </p:normalViewPr>
  <p:slideViewPr>
    <p:cSldViewPr snapToGrid="0">
      <p:cViewPr varScale="1">
        <p:scale>
          <a:sx n="128" d="100"/>
          <a:sy n="128" d="100"/>
        </p:scale>
        <p:origin x="10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C56CAB-031E-864C-A8C6-C231CDD5D59A}" type="datetimeFigureOut">
              <a:rPr lang="en-US" smtClean="0"/>
              <a:t>5/29/23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E4959B-8446-8B43-AEF5-54A3DBF11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089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05B4B-EB75-698E-D006-B1DC849916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BA2958-4C5C-7721-7AEF-99FDBE6B5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5B7D4-CF5D-5D5A-DC5E-18197E10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4D28B-57ED-E64C-80D4-31E7F5E64FE2}" type="datetimeFigureOut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65F31-3E46-C448-6A11-9643FC206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86303-9D3A-D54F-B927-56FBDECF8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9DB8E-6816-254D-94C3-B4BA22FC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46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40539-9D62-531F-5981-29815A6EB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11D4BD-057E-03C7-02DD-D533CBDBFF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BED66-C16F-BDF0-7592-75B3CC82A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4D28B-57ED-E64C-80D4-31E7F5E64FE2}" type="datetimeFigureOut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EA7D8-0B61-5046-894A-B4EAD53C5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B1175-8714-2E82-6A81-3BCB5381E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9DB8E-6816-254D-94C3-B4BA22FC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86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BBEADB-6ABA-E434-1ADE-759C9318AE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FC65DD-CA87-F906-46C2-0A08ABA05B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9C063-2651-E3A9-DD27-9BDAF4F36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4D28B-57ED-E64C-80D4-31E7F5E64FE2}" type="datetimeFigureOut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89E43-5FF9-CD02-5AC4-BA0BFA1E4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96611-5798-E08A-88AD-B50B4989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9DB8E-6816-254D-94C3-B4BA22FC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769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917B6-1F71-E721-23F0-988037E41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1186D-B08C-487D-59DE-B9DDACE4F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1C5FE-8D84-E6E8-AFF2-039C905B5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4D28B-57ED-E64C-80D4-31E7F5E64FE2}" type="datetimeFigureOut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12773-C063-891B-84DE-DC773B295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F8612-342E-2DCF-DB4F-B35F5100A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9DB8E-6816-254D-94C3-B4BA22FC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51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61703-7874-F310-FAE9-F1DF11B26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82543-BF4B-03ED-1AF2-4C12A0AC1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D9D76-9E1E-5FBB-4771-6962D9807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4D28B-57ED-E64C-80D4-31E7F5E64FE2}" type="datetimeFigureOut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2F355-CA01-34B4-F29F-B7952BDBE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299EC-BB75-3EA3-B0EE-6B0D604B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9DB8E-6816-254D-94C3-B4BA22FC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426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75CE4-1C1B-72B1-68DF-AE85ADEE6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DDA8E-B8C4-73BA-C98E-C846C1A3D8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245AE3-980F-C73A-E8B0-252A7B73F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00F1C3-4AC2-3A48-4F44-63401C07B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4D28B-57ED-E64C-80D4-31E7F5E64FE2}" type="datetimeFigureOut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6DE332-DFA9-4ACD-5BDA-276D975E4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B687E8-DF7D-9301-0C50-AA59A459B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9DB8E-6816-254D-94C3-B4BA22FC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2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329CD-00E9-CDDD-4AA8-55EE7B8FA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6E5B7-2E86-A55A-BE8D-19D8264527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AE778A-E1F2-C478-3CB6-489B4A48DB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0B5D7B-2ABE-9743-3070-5E1CEBCFF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0A44A-212A-E0B0-90AD-EC5A1567C1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D6721B-82A8-6764-E2BE-02C6DC61A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4D28B-57ED-E64C-80D4-31E7F5E64FE2}" type="datetimeFigureOut">
              <a:rPr lang="en-US" smtClean="0"/>
              <a:t>5/29/23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549FC9-E21D-17AB-1B74-03B351586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B02105-D2C8-BFDF-DA52-BE7E6867F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9DB8E-6816-254D-94C3-B4BA22FC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693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39891-9BAB-34E1-D622-45D71A008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3246DD-D105-9EFB-A73D-C2D09A8D5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4D28B-57ED-E64C-80D4-31E7F5E64FE2}" type="datetimeFigureOut">
              <a:rPr lang="en-US" smtClean="0"/>
              <a:t>5/29/23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64B75-C0DD-4B9C-D37C-7159A1239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2FE608-FAB1-F5DE-882D-65CB67B8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9DB8E-6816-254D-94C3-B4BA22FC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7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ED7F76-12FF-B3D4-E825-479AD22BD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4D28B-57ED-E64C-80D4-31E7F5E64FE2}" type="datetimeFigureOut">
              <a:rPr lang="en-US" smtClean="0"/>
              <a:t>5/29/23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12A139-7C04-5567-5E28-57C6459BA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25A704-5FC1-91E5-6327-91CF74310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9DB8E-6816-254D-94C3-B4BA22FC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07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B91B8-E210-0028-A30F-FFA8F2A04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1F130-3422-3DB6-82CF-352DC9320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B6EA0E-3340-5BEC-575D-8852122BA8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06D76C-D704-F97F-B325-122E145A9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4D28B-57ED-E64C-80D4-31E7F5E64FE2}" type="datetimeFigureOut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AF37B-5EFC-FB71-49D5-C5698AAF1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B7CAD-BB1D-F9CB-0519-67F03A70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9DB8E-6816-254D-94C3-B4BA22FC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77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876CC-EEA2-3DD5-C996-828F93ADB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B7FF77-8263-F699-45B7-4F9D606A03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767963-EFDF-A566-8D01-C4F3FAC050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47D445-B8B3-0653-6CFD-6D1F21B69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4D28B-57ED-E64C-80D4-31E7F5E64FE2}" type="datetimeFigureOut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5C4120-9417-3882-2C35-4505FC337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98E206-184C-3373-6886-7F654F63E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9DB8E-6816-254D-94C3-B4BA22FC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89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492A18-F023-17E7-133A-E5B5EFFFA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AF58A-AA1D-6D51-AC06-C51F5B582D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F6652-F151-BEDF-700A-5E3B8EB677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4D28B-57ED-E64C-80D4-31E7F5E64FE2}" type="datetimeFigureOut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8D343-02AF-8E3B-A986-1999981104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4F37-9567-A58A-272F-541A8E5ABC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9DB8E-6816-254D-94C3-B4BA22FC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596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kernel.org/admin-guide/mm/memory-hotplug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F2B2-F988-2CE5-5E9F-86A602AF4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272F2-F7EE-0F3B-AB96-3246DECF5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GAP results: related counters</a:t>
            </a:r>
          </a:p>
          <a:p>
            <a:r>
              <a:rPr lang="en-US" dirty="0" err="1"/>
              <a:t>DiLOS</a:t>
            </a:r>
            <a:r>
              <a:rPr lang="en-US" dirty="0"/>
              <a:t> comparison</a:t>
            </a:r>
          </a:p>
        </p:txBody>
      </p:sp>
    </p:spTree>
    <p:extLst>
      <p:ext uri="{BB962C8B-B14F-4D97-AF65-F5344CB8AC3E}">
        <p14:creationId xmlns:p14="http://schemas.microsoft.com/office/powerpoint/2010/main" val="1243594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D9191-2809-8C1E-559D-030E174A8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DilOS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EF70A-0067-BED2-9807-3AEF0D0BC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49952" cy="4351338"/>
          </a:xfrm>
        </p:spPr>
        <p:txBody>
          <a:bodyPr/>
          <a:lstStyle/>
          <a:p>
            <a:r>
              <a:rPr lang="en-US" dirty="0"/>
              <a:t>Goal: </a:t>
            </a:r>
          </a:p>
          <a:p>
            <a:pPr lvl="1"/>
            <a:r>
              <a:rPr lang="en-US" dirty="0"/>
              <a:t>Reduce page fault costs with “simpler” handling</a:t>
            </a:r>
          </a:p>
          <a:p>
            <a:pPr lvl="2"/>
            <a:r>
              <a:rPr lang="en-US" dirty="0"/>
              <a:t>Specialized kernel</a:t>
            </a:r>
          </a:p>
          <a:p>
            <a:pPr lvl="2"/>
            <a:r>
              <a:rPr lang="en-US" dirty="0"/>
              <a:t>Avoiding minor page-faults on prefetch</a:t>
            </a:r>
          </a:p>
          <a:p>
            <a:pPr lvl="2"/>
            <a:r>
              <a:rPr lang="en-US" dirty="0"/>
              <a:t>Better hiding reclaim costs</a:t>
            </a:r>
          </a:p>
          <a:p>
            <a:pPr lvl="1"/>
            <a:r>
              <a:rPr lang="en-US" dirty="0"/>
              <a:t>Enable app-aware “</a:t>
            </a:r>
            <a:r>
              <a:rPr lang="en-US" i="1" dirty="0"/>
              <a:t>guides” </a:t>
            </a:r>
            <a:r>
              <a:rPr lang="en-US" dirty="0"/>
              <a:t>e.g.</a:t>
            </a:r>
            <a:r>
              <a:rPr lang="en-US" i="1" dirty="0"/>
              <a:t>, </a:t>
            </a:r>
            <a:r>
              <a:rPr lang="en-US" dirty="0"/>
              <a:t>prefetching</a:t>
            </a:r>
          </a:p>
          <a:p>
            <a:pPr lvl="1"/>
            <a:endParaRPr lang="en-US" dirty="0"/>
          </a:p>
          <a:p>
            <a:r>
              <a:rPr lang="en-US" dirty="0"/>
              <a:t>Runs in a VM with </a:t>
            </a:r>
            <a:r>
              <a:rPr lang="en-US" dirty="0" err="1"/>
              <a:t>LibOS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2FD1FF-375A-BE63-E833-9A982AB09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850" y="1007046"/>
            <a:ext cx="5406742" cy="44292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4583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47C46-C1C3-B93A-AABA-90F55A4DB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Misc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B518F-1A9A-4F98-E95F-3BAF095B1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794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2AC30-4A81-7D28-96A5-BF4559D69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57051-967F-7ECB-E102-61A911E40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D1B738-891D-3C7D-2491-3442944DCC14}"/>
              </a:ext>
            </a:extLst>
          </p:cNvPr>
          <p:cNvSpPr txBox="1"/>
          <p:nvPr/>
        </p:nvSpPr>
        <p:spPr>
          <a:xfrm rot="16200000">
            <a:off x="-1389690" y="2914038"/>
            <a:ext cx="3442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Memory Access Rate (</a:t>
            </a:r>
            <a:r>
              <a:rPr lang="en-US" sz="1600" b="1" dirty="0">
                <a:solidFill>
                  <a:srgbClr val="0F0E95"/>
                </a:solidFill>
                <a:latin typeface="+mj-lt"/>
              </a:rPr>
              <a:t>Local</a:t>
            </a:r>
            <a:r>
              <a:rPr lang="en-US" sz="1600" dirty="0">
                <a:latin typeface="+mj-lt"/>
              </a:rPr>
              <a:t> vs. </a:t>
            </a:r>
            <a:r>
              <a:rPr lang="en-US" sz="1600" b="1" dirty="0">
                <a:solidFill>
                  <a:srgbClr val="FF0000"/>
                </a:solidFill>
                <a:latin typeface="+mj-lt"/>
              </a:rPr>
              <a:t>Remote</a:t>
            </a:r>
            <a:r>
              <a:rPr lang="en-US" sz="1600" dirty="0">
                <a:latin typeface="+mj-lt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75637A-BE6A-2691-A8ED-98451D99C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8" y="12714"/>
            <a:ext cx="11027663" cy="68269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57712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FEB42-BB91-B01D-477F-D5666E9C3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F6EF5-F014-1275-18A7-4927157C7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A0C3A142-512B-55C7-3B73-6BDE1F11BA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27300" y="1543050"/>
            <a:ext cx="713740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85BF8B1-D255-13CC-0EC5-2D08806073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79700" y="1695450"/>
            <a:ext cx="713740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B8F60C78-90F3-BDE6-EB29-06D48049BC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32100" y="1847850"/>
            <a:ext cx="713740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>
            <a:extLst>
              <a:ext uri="{FF2B5EF4-FFF2-40B4-BE49-F238E27FC236}">
                <a16:creationId xmlns:a16="http://schemas.microsoft.com/office/drawing/2014/main" id="{7A8B801D-179A-43C5-C038-2C1BBDB228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84500" y="2000250"/>
            <a:ext cx="713740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12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C64C4-281E-ECEF-8CA3-8198C34C9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GAPBS Ours v. Pond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8168E3-E1E7-90DD-EAA2-F808F6BE58F3}"/>
              </a:ext>
            </a:extLst>
          </p:cNvPr>
          <p:cNvSpPr txBox="1"/>
          <p:nvPr/>
        </p:nvSpPr>
        <p:spPr>
          <a:xfrm>
            <a:off x="8208815" y="835554"/>
            <a:ext cx="306457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rgbClr val="0F0E95"/>
                </a:solidFill>
              </a:rPr>
              <a:t>Our testbed</a:t>
            </a:r>
          </a:p>
          <a:p>
            <a:r>
              <a:rPr lang="en-US" sz="1600" dirty="0">
                <a:solidFill>
                  <a:srgbClr val="0F0E95"/>
                </a:solidFill>
              </a:rPr>
              <a:t>Local: 89 ns / 65 GBps</a:t>
            </a:r>
          </a:p>
          <a:p>
            <a:r>
              <a:rPr lang="en-US" sz="1600" dirty="0">
                <a:solidFill>
                  <a:srgbClr val="0F0E95"/>
                </a:solidFill>
              </a:rPr>
              <a:t>Remote: 153 ns / 31 GBps (</a:t>
            </a:r>
            <a:r>
              <a:rPr lang="en-US" sz="1600" b="1" dirty="0">
                <a:solidFill>
                  <a:srgbClr val="0F0E95"/>
                </a:solidFill>
              </a:rPr>
              <a:t>171</a:t>
            </a:r>
            <a:r>
              <a:rPr lang="en-US" sz="1600" dirty="0">
                <a:solidFill>
                  <a:srgbClr val="0F0E95"/>
                </a:solidFill>
              </a:rPr>
              <a:t>%)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Pond: </a:t>
            </a:r>
            <a:r>
              <a:rPr lang="en-US" sz="1600" b="1" dirty="0">
                <a:solidFill>
                  <a:srgbClr val="FF0000"/>
                </a:solidFill>
              </a:rPr>
              <a:t>183</a:t>
            </a:r>
            <a:r>
              <a:rPr lang="en-US" sz="1600" dirty="0">
                <a:solidFill>
                  <a:srgbClr val="FF0000"/>
                </a:solidFill>
              </a:rPr>
              <a:t>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2EE4F7-3B4D-C095-593F-2EE610F340D5}"/>
              </a:ext>
            </a:extLst>
          </p:cNvPr>
          <p:cNvSpPr txBox="1"/>
          <p:nvPr/>
        </p:nvSpPr>
        <p:spPr>
          <a:xfrm>
            <a:off x="8208815" y="542537"/>
            <a:ext cx="21973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Intel MLC tool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F27996-42F9-E4F8-37D3-DA634E3DA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383201"/>
            <a:ext cx="7772400" cy="391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382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C64C4-281E-ECEF-8CA3-8198C34C9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GAPBS Ours v. Pond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8168E3-E1E7-90DD-EAA2-F808F6BE58F3}"/>
              </a:ext>
            </a:extLst>
          </p:cNvPr>
          <p:cNvSpPr txBox="1"/>
          <p:nvPr/>
        </p:nvSpPr>
        <p:spPr>
          <a:xfrm>
            <a:off x="8208815" y="835554"/>
            <a:ext cx="306457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rgbClr val="0F0E95"/>
                </a:solidFill>
              </a:rPr>
              <a:t>Our testbed</a:t>
            </a:r>
          </a:p>
          <a:p>
            <a:r>
              <a:rPr lang="en-US" sz="1600" dirty="0">
                <a:solidFill>
                  <a:srgbClr val="0F0E95"/>
                </a:solidFill>
              </a:rPr>
              <a:t>Local: 89 ns / 65 GBps</a:t>
            </a:r>
          </a:p>
          <a:p>
            <a:r>
              <a:rPr lang="en-US" sz="1600" dirty="0">
                <a:solidFill>
                  <a:srgbClr val="0F0E95"/>
                </a:solidFill>
              </a:rPr>
              <a:t>Remote: 153 ns / 31 GBps (</a:t>
            </a:r>
            <a:r>
              <a:rPr lang="en-US" sz="1600" b="1" dirty="0">
                <a:solidFill>
                  <a:srgbClr val="0F0E95"/>
                </a:solidFill>
              </a:rPr>
              <a:t>171</a:t>
            </a:r>
            <a:r>
              <a:rPr lang="en-US" sz="1600" dirty="0">
                <a:solidFill>
                  <a:srgbClr val="0F0E95"/>
                </a:solidFill>
              </a:rPr>
              <a:t>%)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Pond: </a:t>
            </a:r>
            <a:r>
              <a:rPr lang="en-US" sz="1600" b="1" dirty="0">
                <a:solidFill>
                  <a:srgbClr val="FF0000"/>
                </a:solidFill>
              </a:rPr>
              <a:t>183</a:t>
            </a:r>
            <a:r>
              <a:rPr lang="en-US" sz="1600" dirty="0">
                <a:solidFill>
                  <a:srgbClr val="FF0000"/>
                </a:solidFill>
              </a:rPr>
              <a:t>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2EE4F7-3B4D-C095-593F-2EE610F340D5}"/>
              </a:ext>
            </a:extLst>
          </p:cNvPr>
          <p:cNvSpPr txBox="1"/>
          <p:nvPr/>
        </p:nvSpPr>
        <p:spPr>
          <a:xfrm>
            <a:off x="8208815" y="542537"/>
            <a:ext cx="21973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Intel MLC tool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5C4312-C52D-0063-1556-E892845B6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544590"/>
            <a:ext cx="7772400" cy="358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62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4D206-17B5-1DB3-A509-6CEE7F19C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factors can explain slowdown?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32E6E-C002-E3FE-8502-6202E0BC5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19240" cy="4351338"/>
          </a:xfrm>
        </p:spPr>
        <p:txBody>
          <a:bodyPr/>
          <a:lstStyle/>
          <a:p>
            <a:r>
              <a:rPr lang="en-US" dirty="0"/>
              <a:t>Some correlation with access rate</a:t>
            </a:r>
          </a:p>
          <a:p>
            <a:r>
              <a:rPr lang="en-US" u="sng" dirty="0"/>
              <a:t>Other factors:</a:t>
            </a:r>
          </a:p>
          <a:p>
            <a:pPr lvl="1"/>
            <a:r>
              <a:rPr lang="en-US" dirty="0"/>
              <a:t>Bandwidth</a:t>
            </a:r>
          </a:p>
          <a:p>
            <a:pPr lvl="1"/>
            <a:r>
              <a:rPr lang="en-US" i="1" dirty="0"/>
              <a:t>Store</a:t>
            </a:r>
            <a:r>
              <a:rPr lang="en-US" dirty="0"/>
              <a:t> accesses </a:t>
            </a:r>
          </a:p>
          <a:p>
            <a:pPr lvl="2"/>
            <a:r>
              <a:rPr lang="en-US" dirty="0"/>
              <a:t>Not many</a:t>
            </a:r>
          </a:p>
          <a:p>
            <a:pPr lvl="2"/>
            <a:r>
              <a:rPr lang="en-US" dirty="0"/>
              <a:t>Mean 2.4%, Max 16%</a:t>
            </a:r>
          </a:p>
          <a:p>
            <a:pPr lvl="1"/>
            <a:r>
              <a:rPr lang="en-US" dirty="0">
                <a:solidFill>
                  <a:srgbClr val="0F0E95"/>
                </a:solidFill>
              </a:rPr>
              <a:t>Actual stalls per load misses</a:t>
            </a:r>
          </a:p>
          <a:p>
            <a:pPr lvl="2"/>
            <a:r>
              <a:rPr lang="en-US" dirty="0"/>
              <a:t>No better correlation with slowdown</a:t>
            </a:r>
          </a:p>
          <a:p>
            <a:pPr lvl="2"/>
            <a:r>
              <a:rPr lang="en-US" dirty="0"/>
              <a:t>Stall mostly at ~90%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D1F294-6272-1285-3AC6-9EC66A528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4648" y="2706054"/>
            <a:ext cx="3376245" cy="27431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29B03D-1C5E-76AB-FA1B-B1CB8EA17BC4}"/>
              </a:ext>
            </a:extLst>
          </p:cNvPr>
          <p:cNvSpPr txBox="1"/>
          <p:nvPr/>
        </p:nvSpPr>
        <p:spPr>
          <a:xfrm>
            <a:off x="9550400" y="5585122"/>
            <a:ext cx="2069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Memory access rate</a:t>
            </a:r>
          </a:p>
          <a:p>
            <a:pPr algn="ctr"/>
            <a:r>
              <a:rPr lang="en-US" dirty="0"/>
              <a:t>Correlation: 0.44</a:t>
            </a:r>
          </a:p>
        </p:txBody>
      </p:sp>
    </p:spTree>
    <p:extLst>
      <p:ext uri="{BB962C8B-B14F-4D97-AF65-F5344CB8AC3E}">
        <p14:creationId xmlns:p14="http://schemas.microsoft.com/office/powerpoint/2010/main" val="708238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2AC30-4A81-7D28-96A5-BF4559D69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57051-967F-7ECB-E102-61A911E40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D1B738-891D-3C7D-2491-3442944DCC14}"/>
              </a:ext>
            </a:extLst>
          </p:cNvPr>
          <p:cNvSpPr txBox="1"/>
          <p:nvPr/>
        </p:nvSpPr>
        <p:spPr>
          <a:xfrm rot="16200000">
            <a:off x="-1389690" y="2914038"/>
            <a:ext cx="3442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Memory Access Rate (</a:t>
            </a:r>
            <a:r>
              <a:rPr lang="en-US" sz="1600" b="1" dirty="0">
                <a:solidFill>
                  <a:srgbClr val="0F0E95"/>
                </a:solidFill>
                <a:latin typeface="+mj-lt"/>
              </a:rPr>
              <a:t>Local</a:t>
            </a:r>
            <a:r>
              <a:rPr lang="en-US" sz="1600" dirty="0">
                <a:latin typeface="+mj-lt"/>
              </a:rPr>
              <a:t> vs. </a:t>
            </a:r>
            <a:r>
              <a:rPr lang="en-US" sz="1600" b="1" dirty="0">
                <a:solidFill>
                  <a:srgbClr val="FF0000"/>
                </a:solidFill>
                <a:latin typeface="+mj-lt"/>
              </a:rPr>
              <a:t>Remote</a:t>
            </a:r>
            <a:r>
              <a:rPr lang="en-US" sz="1600" dirty="0">
                <a:latin typeface="+mj-lt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F2B2AE-E58A-E18E-3642-21F02529F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735"/>
            <a:ext cx="11027663" cy="68269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19706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2AC30-4A81-7D28-96A5-BF4559D69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57051-967F-7ECB-E102-61A911E40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D1B738-891D-3C7D-2491-3442944DCC14}"/>
              </a:ext>
            </a:extLst>
          </p:cNvPr>
          <p:cNvSpPr txBox="1"/>
          <p:nvPr/>
        </p:nvSpPr>
        <p:spPr>
          <a:xfrm rot="16200000">
            <a:off x="-1389690" y="2914038"/>
            <a:ext cx="3442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Memory Access Rate (</a:t>
            </a:r>
            <a:r>
              <a:rPr lang="en-US" sz="1600" b="1" dirty="0">
                <a:solidFill>
                  <a:srgbClr val="0F0E95"/>
                </a:solidFill>
                <a:latin typeface="+mj-lt"/>
              </a:rPr>
              <a:t>Local</a:t>
            </a:r>
            <a:r>
              <a:rPr lang="en-US" sz="1600" dirty="0">
                <a:latin typeface="+mj-lt"/>
              </a:rPr>
              <a:t> vs. </a:t>
            </a:r>
            <a:r>
              <a:rPr lang="en-US" sz="1600" b="1" dirty="0">
                <a:solidFill>
                  <a:srgbClr val="FF0000"/>
                </a:solidFill>
                <a:latin typeface="+mj-lt"/>
              </a:rPr>
              <a:t>Remote</a:t>
            </a:r>
            <a:r>
              <a:rPr lang="en-US" sz="1600" dirty="0">
                <a:latin typeface="+mj-lt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9D35F-7602-DD5D-29A4-144EC9C01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2714"/>
            <a:ext cx="11027663" cy="68269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28103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D3718-6113-FA3C-3466-B72441D6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Bandwidth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D4FBE-4AF5-0C07-7DC4-033D7BA9C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Taking memory on specific channels offline</a:t>
            </a:r>
          </a:p>
          <a:p>
            <a:pPr lvl="1"/>
            <a:r>
              <a:rPr lang="en-US" dirty="0">
                <a:hlinkClick r:id="rId2"/>
              </a:rPr>
              <a:t>Memory hotplug feature</a:t>
            </a:r>
            <a:r>
              <a:rPr lang="en-US" dirty="0"/>
              <a:t> provides a software option but not sure how the memory “blocks” map to DIMMs/channels</a:t>
            </a:r>
          </a:p>
          <a:p>
            <a:r>
              <a:rPr lang="en-US" dirty="0"/>
              <a:t>Careful analysis needed on what to offline</a:t>
            </a:r>
          </a:p>
        </p:txBody>
      </p:sp>
    </p:spTree>
    <p:extLst>
      <p:ext uri="{BB962C8B-B14F-4D97-AF65-F5344CB8AC3E}">
        <p14:creationId xmlns:p14="http://schemas.microsoft.com/office/powerpoint/2010/main" val="4137554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DE858-7B01-9124-D9B9-98388306F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Memory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6EE54-49EB-274F-12F8-02DB0E871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Each node:</a:t>
            </a:r>
            <a:endParaRPr lang="en-US" sz="2000" dirty="0"/>
          </a:p>
          <a:p>
            <a:pPr lvl="1"/>
            <a:r>
              <a:rPr lang="en-US" sz="2000" dirty="0"/>
              <a:t>12 slots, 6 channels</a:t>
            </a:r>
          </a:p>
          <a:p>
            <a:pPr lvl="1"/>
            <a:r>
              <a:rPr lang="en-US" sz="2000" dirty="0"/>
              <a:t>64 GB total installed</a:t>
            </a:r>
          </a:p>
          <a:p>
            <a:pPr lvl="1"/>
            <a:r>
              <a:rPr lang="en-US" sz="2000" dirty="0"/>
              <a:t>Four 16-GB sticks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4C59B6-ABF8-676C-6C7F-E71C45A20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725" y="1761298"/>
            <a:ext cx="7060074" cy="44156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ECAD311-9D97-FCA8-C9DD-D3D5F2C6371D}"/>
              </a:ext>
            </a:extLst>
          </p:cNvPr>
          <p:cNvSpPr/>
          <p:nvPr/>
        </p:nvSpPr>
        <p:spPr>
          <a:xfrm>
            <a:off x="10277856" y="2596896"/>
            <a:ext cx="603504" cy="18288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A34A5A-C430-3B57-2361-C7E9395247DB}"/>
              </a:ext>
            </a:extLst>
          </p:cNvPr>
          <p:cNvSpPr/>
          <p:nvPr/>
        </p:nvSpPr>
        <p:spPr>
          <a:xfrm>
            <a:off x="8080248" y="2761488"/>
            <a:ext cx="603504" cy="18288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6739D3-41E5-C61B-0C67-E96C0716AB6C}"/>
              </a:ext>
            </a:extLst>
          </p:cNvPr>
          <p:cNvSpPr/>
          <p:nvPr/>
        </p:nvSpPr>
        <p:spPr>
          <a:xfrm>
            <a:off x="7004305" y="2596896"/>
            <a:ext cx="603504" cy="18288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A8424C-E05F-D07C-1007-C9418A8F2708}"/>
              </a:ext>
            </a:extLst>
          </p:cNvPr>
          <p:cNvSpPr/>
          <p:nvPr/>
        </p:nvSpPr>
        <p:spPr>
          <a:xfrm>
            <a:off x="4779264" y="2761488"/>
            <a:ext cx="603504" cy="18288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426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E99EA-5E0D-EC79-F4DA-3536195D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87F8B-8F5F-B9B2-57FF-EBD94EA3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more into stalls</a:t>
            </a:r>
          </a:p>
        </p:txBody>
      </p:sp>
    </p:spTree>
    <p:extLst>
      <p:ext uri="{BB962C8B-B14F-4D97-AF65-F5344CB8AC3E}">
        <p14:creationId xmlns:p14="http://schemas.microsoft.com/office/powerpoint/2010/main" val="3484310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53767</TotalTime>
  <Words>245</Words>
  <Application>Microsoft Macintosh PowerPoint</Application>
  <PresentationFormat>Widescreen</PresentationFormat>
  <Paragraphs>52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Agenda</vt:lpstr>
      <vt:lpstr>GAPBS Ours v. Pond</vt:lpstr>
      <vt:lpstr>GAPBS Ours v. Pond</vt:lpstr>
      <vt:lpstr>What factors can explain slowdown?</vt:lpstr>
      <vt:lpstr>PowerPoint Presentation</vt:lpstr>
      <vt:lpstr>PowerPoint Presentation</vt:lpstr>
      <vt:lpstr>Bandwidth control</vt:lpstr>
      <vt:lpstr>Current Memory Layout</vt:lpstr>
      <vt:lpstr>Next</vt:lpstr>
      <vt:lpstr>DilOS</vt:lpstr>
      <vt:lpstr>Misc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</dc:title>
  <dc:creator>Anil Yelam (c)</dc:creator>
  <cp:lastModifiedBy>Anil Yelam (c)</cp:lastModifiedBy>
  <cp:revision>46</cp:revision>
  <dcterms:created xsi:type="dcterms:W3CDTF">2023-02-08T01:30:20Z</dcterms:created>
  <dcterms:modified xsi:type="dcterms:W3CDTF">2023-05-29T22:34:21Z</dcterms:modified>
</cp:coreProperties>
</file>